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sldIdLst>
    <p:sldId id="256" r:id="rId2"/>
    <p:sldId id="257" r:id="rId3"/>
    <p:sldId id="261" r:id="rId4"/>
    <p:sldId id="267" r:id="rId5"/>
    <p:sldId id="265" r:id="rId6"/>
    <p:sldId id="268" r:id="rId7"/>
    <p:sldId id="264" r:id="rId8"/>
    <p:sldId id="258" r:id="rId9"/>
    <p:sldId id="259" r:id="rId10"/>
    <p:sldId id="260" r:id="rId11"/>
    <p:sldId id="262" r:id="rId12"/>
    <p:sldId id="263" r:id="rId13"/>
    <p:sldId id="266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87896" autoAdjust="0"/>
  </p:normalViewPr>
  <p:slideViewPr>
    <p:cSldViewPr>
      <p:cViewPr varScale="1">
        <p:scale>
          <a:sx n="61" d="100"/>
          <a:sy n="61" d="100"/>
        </p:scale>
        <p:origin x="-161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5C8528-25E6-4B6C-B937-B7312A018849}" type="datetimeFigureOut">
              <a:rPr lang="en-US" smtClean="0"/>
              <a:t>6/29/2013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C4244C-06C3-4330-9F13-ED1FBBD98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786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C4244C-06C3-4330-9F13-ED1FBBD982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6943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C4244C-06C3-4330-9F13-ED1FBBD9823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6910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C4244C-06C3-4330-9F13-ED1FBBD9823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630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9323A-BAC3-4C12-9750-D93186C2D1E9}" type="datetimeFigureOut">
              <a:rPr lang="en-US" smtClean="0"/>
              <a:t>6/29/2013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DB766-BC57-40B8-9CE5-68EDD3157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27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9323A-BAC3-4C12-9750-D93186C2D1E9}" type="datetimeFigureOut">
              <a:rPr lang="en-US" smtClean="0"/>
              <a:t>6/29/2013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DB766-BC57-40B8-9CE5-68EDD3157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017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9323A-BAC3-4C12-9750-D93186C2D1E9}" type="datetimeFigureOut">
              <a:rPr lang="en-US" smtClean="0"/>
              <a:t>6/29/2013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DB766-BC57-40B8-9CE5-68EDD3157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519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9323A-BAC3-4C12-9750-D93186C2D1E9}" type="datetimeFigureOut">
              <a:rPr lang="en-US" smtClean="0"/>
              <a:t>6/29/2013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DB766-BC57-40B8-9CE5-68EDD3157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867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9323A-BAC3-4C12-9750-D93186C2D1E9}" type="datetimeFigureOut">
              <a:rPr lang="en-US" smtClean="0"/>
              <a:t>6/29/2013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DB766-BC57-40B8-9CE5-68EDD3157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998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9323A-BAC3-4C12-9750-D93186C2D1E9}" type="datetimeFigureOut">
              <a:rPr lang="en-US" smtClean="0"/>
              <a:t>6/29/2013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DB766-BC57-40B8-9CE5-68EDD3157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64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9323A-BAC3-4C12-9750-D93186C2D1E9}" type="datetimeFigureOut">
              <a:rPr lang="en-US" smtClean="0"/>
              <a:t>6/29/2013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DB766-BC57-40B8-9CE5-68EDD3157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506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9323A-BAC3-4C12-9750-D93186C2D1E9}" type="datetimeFigureOut">
              <a:rPr lang="en-US" smtClean="0"/>
              <a:t>6/29/2013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DB766-BC57-40B8-9CE5-68EDD3157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191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9323A-BAC3-4C12-9750-D93186C2D1E9}" type="datetimeFigureOut">
              <a:rPr lang="en-US" smtClean="0"/>
              <a:t>6/29/2013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DB766-BC57-40B8-9CE5-68EDD3157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810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9323A-BAC3-4C12-9750-D93186C2D1E9}" type="datetimeFigureOut">
              <a:rPr lang="en-US" smtClean="0"/>
              <a:t>6/29/2013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DB766-BC57-40B8-9CE5-68EDD3157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21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9323A-BAC3-4C12-9750-D93186C2D1E9}" type="datetimeFigureOut">
              <a:rPr lang="en-US" smtClean="0"/>
              <a:t>6/29/2013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DB766-BC57-40B8-9CE5-68EDD3157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822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59323A-BAC3-4C12-9750-D93186C2D1E9}" type="datetimeFigureOut">
              <a:rPr lang="en-US" smtClean="0"/>
              <a:t>6/29/2013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DB766-BC57-40B8-9CE5-68EDD3157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458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93273" y="304800"/>
            <a:ext cx="6096000" cy="156966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9600" dirty="0" smtClean="0"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9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 descr="C:\Users\Doel-1612i3\Desktop\IQBAL\Big dark pink Lotus Flower phot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82" y="2057400"/>
            <a:ext cx="7848600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9210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21618" y="1126209"/>
            <a:ext cx="6037293" cy="132343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মূল্যায়ণ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4876800"/>
            <a:ext cx="830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61627" y="2819400"/>
            <a:ext cx="84582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(১)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হিসাব সমীকরণ বলতে কী বুঝ?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(২)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নগদান হিসাব(নোট হিসাব) ও ঋণ হিসাব সমীকরণে 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sz="3600" dirty="0" smtClean="0">
                <a:latin typeface="NikoshBAN" pitchFamily="2" charset="0"/>
                <a:cs typeface="NikoshBAN" pitchFamily="2" charset="0"/>
              </a:rPr>
            </a:b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     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প্রয়োগ কর।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(৩)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বেতন হিসাব সমীকরণে কোথায় প্রভাব ফেলবে।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(৪)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সেবাআয় হিসাব সমীকরণে কোথায় প্রভাব ফেলবে।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189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838200"/>
            <a:ext cx="7620000" cy="461664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6600" b="1" dirty="0" smtClean="0">
                <a:latin typeface="NikoshBAN" pitchFamily="2" charset="0"/>
                <a:cs typeface="NikoshBAN" pitchFamily="2" charset="0"/>
              </a:rPr>
              <a:t>বাড়ীর কাজ</a:t>
            </a:r>
          </a:p>
          <a:p>
            <a:pPr algn="ctr"/>
            <a:endParaRPr lang="bn-BD" sz="6600" b="1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সকল হিসাব খাতের প্রভাব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উদাহরণ সহকারে হিসাব সমীকরণে বিশ্লেষণ</a:t>
            </a:r>
            <a:endParaRPr lang="en-US" sz="54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কর।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3158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926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988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bn-BD" dirty="0" smtClean="0"/>
              <a:t>পরিচিতি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9624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bn-BD" sz="2400" dirty="0" smtClean="0"/>
          </a:p>
          <a:p>
            <a:pPr marL="0" indent="0" algn="ctr">
              <a:buNone/>
            </a:pPr>
            <a:endParaRPr lang="bn-BD" sz="2400" dirty="0"/>
          </a:p>
          <a:p>
            <a:pPr marL="0" indent="0" algn="ctr">
              <a:buNone/>
            </a:pPr>
            <a:r>
              <a:rPr lang="bn-BD" sz="2400" dirty="0" smtClean="0"/>
              <a:t>এ,এইচ,এম ইকবাল হোসেন</a:t>
            </a:r>
          </a:p>
          <a:p>
            <a:pPr marL="0" indent="0" algn="ctr">
              <a:buNone/>
            </a:pPr>
            <a:r>
              <a:rPr lang="bn-BD" sz="2400" dirty="0" smtClean="0"/>
              <a:t>প্রভাষক-হিসাব বিজ্ঞান</a:t>
            </a:r>
          </a:p>
          <a:p>
            <a:pPr marL="0" indent="0" algn="ctr">
              <a:buNone/>
            </a:pPr>
            <a:r>
              <a:rPr lang="bn-BD" sz="2400" dirty="0" smtClean="0"/>
              <a:t>আমবাড়ী কলেজ</a:t>
            </a:r>
          </a:p>
          <a:p>
            <a:pPr marL="0" indent="0" algn="ctr">
              <a:buNone/>
            </a:pPr>
            <a:r>
              <a:rPr lang="bn-BD" sz="2400" dirty="0" smtClean="0"/>
              <a:t>পার্বতীপুর, দিনাজপুর।</a:t>
            </a:r>
            <a:endParaRPr lang="en-US" sz="2400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4724400" y="2133600"/>
            <a:ext cx="0" cy="27432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876800" y="2514600"/>
            <a:ext cx="0" cy="2057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578930" y="2514600"/>
            <a:ext cx="0" cy="2057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029200" y="2514600"/>
            <a:ext cx="38100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/>
              <a:t>শ্রেণিঃ একাদশ</a:t>
            </a:r>
          </a:p>
          <a:p>
            <a:r>
              <a:rPr lang="bn-BD" sz="2800" dirty="0"/>
              <a:t>        ব্যবসায় শিক্ষা</a:t>
            </a:r>
          </a:p>
          <a:p>
            <a:r>
              <a:rPr lang="bn-BD" sz="2800" dirty="0"/>
              <a:t>বিষয়ঃ হিসাব বিজ্ঞান</a:t>
            </a:r>
          </a:p>
          <a:p>
            <a:r>
              <a:rPr lang="bn-BD" sz="2800" dirty="0"/>
              <a:t>সময়ঃ এক ঘণ্টা</a:t>
            </a:r>
          </a:p>
          <a:p>
            <a:r>
              <a:rPr lang="bn-BD" sz="2800" dirty="0"/>
              <a:t>তাং-২৪/০৬/২০১৩ ইং</a:t>
            </a:r>
          </a:p>
          <a:p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7977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53984" y="3014990"/>
            <a:ext cx="289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বিল্ডিং=২ কোটি টাকা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79871" y="6396335"/>
            <a:ext cx="2991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ভূমি=২কোটি টাকা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94527"/>
            <a:ext cx="4381500" cy="26289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7"/>
          <a:stretch/>
        </p:blipFill>
        <p:spPr>
          <a:xfrm>
            <a:off x="5460591" y="3583407"/>
            <a:ext cx="3484306" cy="243639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420032" y="3107219"/>
            <a:ext cx="3619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মুদ্রা/নগদ=৫ কোটি টাকা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 descr="C:\Users\Doel-1612i3\Desktop\photo-building-bi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94527"/>
            <a:ext cx="2096984" cy="254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oel-1612i3\Desktop\Land1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585" y="3669213"/>
            <a:ext cx="3351815" cy="2502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460591" y="6324600"/>
            <a:ext cx="33786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মুদ্রা/নগদ=৩কোটি টাকা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Left Arrow 12"/>
          <p:cNvSpPr/>
          <p:nvPr/>
        </p:nvSpPr>
        <p:spPr>
          <a:xfrm>
            <a:off x="3972232" y="4654006"/>
            <a:ext cx="1447800" cy="5334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436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1" grpId="0"/>
      <p:bldP spid="12" grpId="0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301"/>
          <a:stretch/>
        </p:blipFill>
        <p:spPr>
          <a:xfrm>
            <a:off x="5478523" y="228599"/>
            <a:ext cx="2682838" cy="2034661"/>
          </a:xfrm>
          <a:prstGeom prst="rect">
            <a:avLst/>
          </a:prstGeom>
          <a:solidFill>
            <a:schemeClr val="accent2"/>
          </a:solidFill>
        </p:spPr>
      </p:pic>
      <p:pic>
        <p:nvPicPr>
          <p:cNvPr id="4" name="Content Placeholder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91" y="3742889"/>
            <a:ext cx="2830009" cy="182508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3672063"/>
            <a:ext cx="3457994" cy="1966737"/>
          </a:xfrm>
          <a:prstGeom prst="rect">
            <a:avLst/>
          </a:prstGeom>
        </p:spPr>
      </p:pic>
      <p:sp>
        <p:nvSpPr>
          <p:cNvPr id="5" name="Notched Right Arrow 4"/>
          <p:cNvSpPr/>
          <p:nvPr/>
        </p:nvSpPr>
        <p:spPr>
          <a:xfrm>
            <a:off x="3848100" y="1193290"/>
            <a:ext cx="1447800" cy="675893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Notched Right Arrow 5"/>
          <p:cNvSpPr/>
          <p:nvPr/>
        </p:nvSpPr>
        <p:spPr>
          <a:xfrm>
            <a:off x="3848100" y="4350631"/>
            <a:ext cx="1295400" cy="6096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11044" y="2771739"/>
            <a:ext cx="3827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ব্যয় বৃদ্ধি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62500" y="2702567"/>
            <a:ext cx="35737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নগদ টাকা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551" y="5974080"/>
            <a:ext cx="2830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আয়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52999" y="5974080"/>
            <a:ext cx="39783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নগদ টাকা বৃদ্ধি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88" y="123320"/>
            <a:ext cx="3249911" cy="2139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99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/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71" y="134665"/>
            <a:ext cx="3814233" cy="25908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1037" y="177924"/>
            <a:ext cx="3305386" cy="27527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1354" y="2894487"/>
            <a:ext cx="38104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মালিকানা-সত্ত্ব -বৃদ্ধি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76942" y="3088508"/>
            <a:ext cx="3581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আয়-বৃদ্ধি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Left Arrow 3"/>
          <p:cNvSpPr/>
          <p:nvPr/>
        </p:nvSpPr>
        <p:spPr>
          <a:xfrm>
            <a:off x="4330763" y="820465"/>
            <a:ext cx="1202267" cy="609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724613"/>
            <a:ext cx="3424658" cy="231164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071" y="3740239"/>
            <a:ext cx="3052352" cy="2296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190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68" y="3689618"/>
            <a:ext cx="2396636" cy="251354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699" y="3645437"/>
            <a:ext cx="3305387" cy="2601908"/>
          </a:xfrm>
          <a:prstGeom prst="rect">
            <a:avLst/>
          </a:prstGeom>
        </p:spPr>
      </p:pic>
      <p:sp>
        <p:nvSpPr>
          <p:cNvPr id="4" name="Right Arrow 3"/>
          <p:cNvSpPr/>
          <p:nvPr/>
        </p:nvSpPr>
        <p:spPr>
          <a:xfrm>
            <a:off x="3318364" y="5257733"/>
            <a:ext cx="533400" cy="4903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Left Arrow 4"/>
          <p:cNvSpPr/>
          <p:nvPr/>
        </p:nvSpPr>
        <p:spPr>
          <a:xfrm>
            <a:off x="4162304" y="5106558"/>
            <a:ext cx="783799" cy="49033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51" y="152401"/>
            <a:ext cx="2787239" cy="238633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155" y="179523"/>
            <a:ext cx="3869724" cy="238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561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61088" y="4724400"/>
            <a:ext cx="63685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n-BD" sz="4000" dirty="0" smtClean="0">
              <a:latin typeface="NikoshBAN" pitchFamily="2" charset="0"/>
              <a:cs typeface="NikoshBAN" pitchFamily="2" charset="0"/>
            </a:endParaRPr>
          </a:p>
          <a:p>
            <a:endParaRPr lang="bn-BD" sz="40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2400" y="2743200"/>
            <a:ext cx="8610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সুত্রটিঃসম্পদ=দায়+মালিকানাসত্ত্ব-উত্তলোণ-ব্যয়+আয়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95400" y="1295400"/>
            <a:ext cx="6781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হিসাব সমীকরণ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1479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362200" y="304800"/>
            <a:ext cx="4876800" cy="156966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9600" dirty="0" smtClean="0"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9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6800" y="2133600"/>
            <a:ext cx="792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dirty="0" smtClean="0"/>
              <a:t>শিক্ষার্থী যে গুলো শিখবে</a:t>
            </a:r>
            <a:endParaRPr lang="en-US" sz="5400" dirty="0"/>
          </a:p>
        </p:txBody>
      </p:sp>
      <p:sp>
        <p:nvSpPr>
          <p:cNvPr id="8" name="TextBox 7"/>
          <p:cNvSpPr txBox="1"/>
          <p:nvPr/>
        </p:nvSpPr>
        <p:spPr>
          <a:xfrm>
            <a:off x="1066800" y="3056930"/>
            <a:ext cx="7772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(১)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হিসাব সমীকরণের সুত্রটি বলতে পারবে।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(২)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সম্পদ,দায়,মালিকানা-সত্ত্ব,ব্যয় ও আয় চিহ্নিত 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sz="3600" dirty="0" smtClean="0">
                <a:latin typeface="NikoshBAN" pitchFamily="2" charset="0"/>
                <a:cs typeface="NikoshBAN" pitchFamily="2" charset="0"/>
              </a:rPr>
            </a:b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    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করতে পারবে।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(৩)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হিসাব সমীকরণের একাধিক উপাদানের হ্রাস-বৃদ্ধি 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sz="3600" dirty="0" smtClean="0">
                <a:latin typeface="NikoshBAN" pitchFamily="2" charset="0"/>
                <a:cs typeface="NikoshBAN" pitchFamily="2" charset="0"/>
              </a:rPr>
            </a:b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   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ঘটে বর্ণনা করতে পারবে।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477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" y="838200"/>
            <a:ext cx="87630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দলীয় কাজ</a:t>
            </a:r>
          </a:p>
          <a:p>
            <a:endParaRPr lang="bn-BD" sz="40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হিসাব সমীকরণে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বিভিন্ন হিসাব উপাদানের 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প্রভাব ব্যাখ্যা কর।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8465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1403</TotalTime>
  <Words>121</Words>
  <Application>Microsoft Office PowerPoint</Application>
  <PresentationFormat>On-screen Show (4:3)</PresentationFormat>
  <Paragraphs>47</Paragraphs>
  <Slides>13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পরিচিতি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ধন্যবাদ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Doel-1612i3</dc:creator>
  <cp:lastModifiedBy>Doel-1612i3</cp:lastModifiedBy>
  <cp:revision>100</cp:revision>
  <dcterms:created xsi:type="dcterms:W3CDTF">2013-06-23T17:04:57Z</dcterms:created>
  <dcterms:modified xsi:type="dcterms:W3CDTF">2013-06-29T11:05:30Z</dcterms:modified>
</cp:coreProperties>
</file>